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555"/>
    <a:srgbClr val="4B6D56"/>
    <a:srgbClr val="375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3E9E9-99FF-4B80-A9FF-EA74D667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069AF3-3025-40A9-B734-55700C55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38405F-90CD-43AB-82F1-63501983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4A9C62-FE13-4DC5-BE00-70DF6D9E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D2D0D-F2D9-4E22-9B83-CCB3C95C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C1B62-8703-4529-A5D0-6689B8C2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C83DE4-85E9-48FF-B267-C1E362526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98CD29-6E7F-48B7-819C-6E15D4F8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FE88D3-E219-43F7-AF97-1A9C82B6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1A380-46B4-4C36-8654-DDDC3D63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001028-610A-4C31-91A1-9E30A056D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EEFA8C-1AFA-48AF-9B1F-38A105797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C260BE-2BCA-4CFA-A9F4-8F3C4CDA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A0BE0-CE47-4CA8-BF8C-342C2223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27D6A-DEFE-4E81-8387-508C3B63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EFBF7-CDEA-42BA-8043-E7A606B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9DD6BD-F5A0-41A9-9361-DEAE05816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3ED62-617F-41B5-811C-5004C12B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611E1-C5BF-4D25-80A4-0BB4282F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FB8D6-2B50-421D-9054-1FEF49CA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FD5AD-5147-474E-9CC4-6CFD4EF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614C89-6BDC-497B-9231-A9BAE685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7200C-E974-428B-B243-E2265ECF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DD34D-5F77-467C-9170-B8EB8B9D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60D11-3B20-4C5B-ADA1-4916C0C8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C1B25-493B-4C08-9098-185BA49A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0E9D4-03E9-4799-9497-B9C3024E2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A38C72-6284-437A-970C-1D1A84A63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06B5D2-7667-4C2D-B3BD-DA8E8DAA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B2506E-781F-4AF0-8315-A55DD46C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74211B-CC6E-42CA-B583-328BFADF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7B26F-6E3A-4014-9107-AFAA99F9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ABE24-BC6D-409D-999D-32D8B0114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19AAD7-D870-4438-A827-A8590ECF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87D575-3FAC-4012-90E1-67A336EB8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38AD67-4519-4BA7-B19A-15B8A5F49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499208-AFB1-413A-95FC-09986332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273D31-CA77-45E7-86A4-5F54E4EC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58E643-FABB-459A-9682-2B7794FA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F76E1-FF0A-4A70-99BD-A2ADEF51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E4DD50-6592-4876-8E3C-F0E81500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1AD0DA-0EBE-47D8-8064-932A883A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5835C3-9545-4114-8813-7A437253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EDB56A-315A-4F7B-9476-7FC01AD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D9D5AA-E7B4-456D-9B22-72A4EE41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4ED816-5CF9-4B84-A984-2B06198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4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A306F-0105-4EBF-A3B4-60987B8D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517E5-6B3E-4038-8244-3515D04E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E1DC33-FFAE-4470-B838-ACB2F3FD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A85F42-5C8E-4D59-829C-804F5417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5CCB87-8585-412E-A0BD-184DB356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4B6106-5D33-48AA-9DEF-9CBF5F35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ADA8D-E8F4-49CF-99C2-3FF7F814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56A101-8527-4B66-9BDA-CF45C5FBC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6F32B-9788-4135-A375-85A6BA6C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B8CA7A-3DBF-440C-87D6-1F982243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8ED739-C6C0-40F5-B6A0-CC27438F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3A33F3-F0CE-46E5-AB8A-DD8BF539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CFC6E3-8A64-48F4-AAA0-528AB9C2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A97E9-E5A6-4107-94A0-0BCC5C4B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EA240D-A0BA-489E-8FA5-C81A6359C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BA50-781A-485A-B95B-ABF6B38623E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3F637-9B63-48B9-8AF6-FE1BDD69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7F6AC1-05BF-4831-AEFB-10E8791D5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2854-DB3C-4E99-AF8E-F9D197F9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D12FF2-74F7-4424-8EB3-B94D35C0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682"/>
            <a:ext cx="12192000" cy="7782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BB7F6-4B8B-4A44-912A-59E414C57CFA}"/>
              </a:ext>
            </a:extLst>
          </p:cNvPr>
          <p:cNvSpPr/>
          <p:nvPr/>
        </p:nvSpPr>
        <p:spPr>
          <a:xfrm>
            <a:off x="3048000" y="2133600"/>
            <a:ext cx="6258560" cy="252984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507BF-AC3A-47D7-85BA-BB0CD4EC4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Ventenata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dubia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7A400F-29B9-40F1-9977-BD4CA3BC0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Compilation of Identification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4439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E542E5-4DA0-449E-9197-5224485AD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13A43D-D691-4C8A-8E2B-FE021646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6" t="23750" r="22774" b="7731"/>
          <a:stretch/>
        </p:blipFill>
        <p:spPr>
          <a:xfrm>
            <a:off x="1271887" y="0"/>
            <a:ext cx="9648225" cy="6246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6DA86-4E33-4E91-8539-4E57FFF16F0D}"/>
              </a:ext>
            </a:extLst>
          </p:cNvPr>
          <p:cNvSpPr txBox="1"/>
          <p:nvPr/>
        </p:nvSpPr>
        <p:spPr>
          <a:xfrm>
            <a:off x="4736447" y="1824701"/>
            <a:ext cx="3464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Comparing the </a:t>
            </a:r>
            <a:r>
              <a:rPr lang="en-US" b="1" dirty="0" err="1">
                <a:solidFill>
                  <a:schemeClr val="bg1"/>
                </a:solidFill>
              </a:rPr>
              <a:t>spikelets</a:t>
            </a:r>
            <a:r>
              <a:rPr lang="en-US" b="1" dirty="0">
                <a:solidFill>
                  <a:schemeClr val="bg1"/>
                </a:solidFill>
              </a:rPr>
              <a:t>, you can see that the glume tips are often purple-tinged in </a:t>
            </a:r>
            <a:r>
              <a:rPr lang="en-US" b="1" i="1" dirty="0" err="1">
                <a:solidFill>
                  <a:schemeClr val="bg1"/>
                </a:solidFill>
              </a:rPr>
              <a:t>Deschampsia</a:t>
            </a:r>
            <a:r>
              <a:rPr lang="en-US" b="1" dirty="0">
                <a:solidFill>
                  <a:schemeClr val="bg1"/>
                </a:solidFill>
              </a:rPr>
              <a:t> and the glumes are equal in length and have a more slender silhouette. The glumes of </a:t>
            </a:r>
            <a:r>
              <a:rPr lang="en-US" b="1" i="1" dirty="0" err="1">
                <a:solidFill>
                  <a:schemeClr val="bg1"/>
                </a:solidFill>
              </a:rPr>
              <a:t>Ventenata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dubia</a:t>
            </a:r>
            <a:r>
              <a:rPr lang="en-US" b="1" dirty="0">
                <a:solidFill>
                  <a:schemeClr val="bg1"/>
                </a:solidFill>
              </a:rPr>
              <a:t> have a hyaline margin (translucent) and are unequal in length. Also the veins are faint on the </a:t>
            </a:r>
            <a:r>
              <a:rPr lang="en-US" b="1" i="1" dirty="0" err="1">
                <a:solidFill>
                  <a:schemeClr val="bg1"/>
                </a:solidFill>
              </a:rPr>
              <a:t>Deschampsia</a:t>
            </a:r>
            <a:r>
              <a:rPr lang="en-US" b="1" dirty="0">
                <a:solidFill>
                  <a:schemeClr val="bg1"/>
                </a:solidFill>
              </a:rPr>
              <a:t> glumes and prominent on the </a:t>
            </a:r>
            <a:r>
              <a:rPr lang="en-US" b="1" i="1" dirty="0" err="1">
                <a:solidFill>
                  <a:schemeClr val="bg1"/>
                </a:solidFill>
              </a:rPr>
              <a:t>Ventenata</a:t>
            </a:r>
            <a:r>
              <a:rPr lang="en-US" b="1" dirty="0">
                <a:solidFill>
                  <a:schemeClr val="bg1"/>
                </a:solidFill>
              </a:rPr>
              <a:t> glumes. Glume characters are useful in looking at dry plant litter with empty glumes (no florets).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B76E14-D68F-4ECF-8236-A4102A520E98}"/>
              </a:ext>
            </a:extLst>
          </p:cNvPr>
          <p:cNvSpPr txBox="1"/>
          <p:nvPr/>
        </p:nvSpPr>
        <p:spPr>
          <a:xfrm>
            <a:off x="4035407" y="468341"/>
            <a:ext cx="2865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Ventenata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dubia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xmlns="" id="{08392B89-1D9D-44E7-8A19-8984A1CA4CC4}"/>
              </a:ext>
            </a:extLst>
          </p:cNvPr>
          <p:cNvSpPr/>
          <p:nvPr/>
        </p:nvSpPr>
        <p:spPr>
          <a:xfrm>
            <a:off x="3608687" y="854421"/>
            <a:ext cx="2245360" cy="28448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A2D4E5E0-8945-491E-BF5B-430CB975C126}"/>
              </a:ext>
            </a:extLst>
          </p:cNvPr>
          <p:cNvSpPr/>
          <p:nvPr/>
        </p:nvSpPr>
        <p:spPr>
          <a:xfrm rot="10800000">
            <a:off x="6287769" y="1484341"/>
            <a:ext cx="2245360" cy="28448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AB4DEA-907C-4FDA-8992-10634A2C534B}"/>
              </a:ext>
            </a:extLst>
          </p:cNvPr>
          <p:cNvSpPr txBox="1"/>
          <p:nvPr/>
        </p:nvSpPr>
        <p:spPr>
          <a:xfrm>
            <a:off x="6486507" y="782129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Deschampsia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danthonioides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794DDB-57FC-49A4-800F-115E10BB34DA}"/>
              </a:ext>
            </a:extLst>
          </p:cNvPr>
          <p:cNvSpPr/>
          <p:nvPr/>
        </p:nvSpPr>
        <p:spPr>
          <a:xfrm>
            <a:off x="4065470" y="6408369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4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252009-2083-46BA-91C0-61FE59142C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4E3EC6-AC86-40CE-9ACB-7C2DE091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2" t="26041" r="20664" b="5834"/>
          <a:stretch/>
        </p:blipFill>
        <p:spPr>
          <a:xfrm>
            <a:off x="583531" y="307558"/>
            <a:ext cx="10731485" cy="5957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027FC5-B762-40B5-8BAE-EFAD83DD0970}"/>
              </a:ext>
            </a:extLst>
          </p:cNvPr>
          <p:cNvSpPr txBox="1"/>
          <p:nvPr/>
        </p:nvSpPr>
        <p:spPr>
          <a:xfrm>
            <a:off x="4798344" y="536158"/>
            <a:ext cx="2557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leaves of </a:t>
            </a:r>
            <a:r>
              <a:rPr lang="en-US" i="1" dirty="0" err="1">
                <a:solidFill>
                  <a:schemeClr val="bg1"/>
                </a:solidFill>
              </a:rPr>
              <a:t>Ventenata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dubia</a:t>
            </a:r>
            <a:r>
              <a:rPr lang="en-US" dirty="0">
                <a:solidFill>
                  <a:schemeClr val="bg1"/>
                </a:solidFill>
              </a:rPr>
              <a:t> average more than 1 mm wide.  The one in the photo above is 1.5 mm where I flatted it. This measurement must be taken on unrolled (flat) leaf blades. Leaf blades of </a:t>
            </a:r>
            <a:r>
              <a:rPr lang="en-US" i="1" dirty="0" err="1">
                <a:solidFill>
                  <a:schemeClr val="bg1"/>
                </a:solidFill>
              </a:rPr>
              <a:t>Deschampsia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danthonioides</a:t>
            </a:r>
            <a:r>
              <a:rPr lang="en-US" dirty="0">
                <a:solidFill>
                  <a:schemeClr val="bg1"/>
                </a:solidFill>
              </a:rPr>
              <a:t> are 1 mm or less wide.  The other difference is the hairs on the upper surface of </a:t>
            </a:r>
            <a:r>
              <a:rPr lang="en-US" i="1" dirty="0" err="1">
                <a:solidFill>
                  <a:schemeClr val="bg1"/>
                </a:solidFill>
              </a:rPr>
              <a:t>Ventenata</a:t>
            </a:r>
            <a:r>
              <a:rPr lang="en-US" dirty="0">
                <a:solidFill>
                  <a:schemeClr val="bg1"/>
                </a:solidFill>
              </a:rPr>
              <a:t> leaves. The </a:t>
            </a:r>
            <a:r>
              <a:rPr lang="en-US" i="1" dirty="0" err="1">
                <a:solidFill>
                  <a:schemeClr val="bg1"/>
                </a:solidFill>
              </a:rPr>
              <a:t>Deschampsia</a:t>
            </a:r>
            <a:r>
              <a:rPr lang="en-US" dirty="0">
                <a:solidFill>
                  <a:schemeClr val="bg1"/>
                </a:solidFill>
              </a:rPr>
              <a:t> leaf blades have </a:t>
            </a:r>
            <a:r>
              <a:rPr lang="en-US" dirty="0" err="1">
                <a:solidFill>
                  <a:schemeClr val="bg1"/>
                </a:solidFill>
              </a:rPr>
              <a:t>scabers</a:t>
            </a:r>
            <a:r>
              <a:rPr lang="en-US" dirty="0">
                <a:solidFill>
                  <a:schemeClr val="bg1"/>
                </a:solidFill>
              </a:rPr>
              <a:t> along the edges and a few </a:t>
            </a:r>
            <a:r>
              <a:rPr lang="en-US" dirty="0" err="1">
                <a:solidFill>
                  <a:schemeClr val="bg1"/>
                </a:solidFill>
              </a:rPr>
              <a:t>scabers</a:t>
            </a:r>
            <a:r>
              <a:rPr lang="en-US" dirty="0">
                <a:solidFill>
                  <a:schemeClr val="bg1"/>
                </a:solidFill>
              </a:rPr>
              <a:t> on both surfaces, but no hairs.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441022-F844-43D6-A72E-6DC5B5DE19A7}"/>
              </a:ext>
            </a:extLst>
          </p:cNvPr>
          <p:cNvSpPr txBox="1"/>
          <p:nvPr/>
        </p:nvSpPr>
        <p:spPr>
          <a:xfrm>
            <a:off x="667351" y="1297503"/>
            <a:ext cx="2865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Ventenata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dubia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5AAE8B-F549-486F-9BD7-020D5C6D8AAD}"/>
              </a:ext>
            </a:extLst>
          </p:cNvPr>
          <p:cNvSpPr/>
          <p:nvPr/>
        </p:nvSpPr>
        <p:spPr>
          <a:xfrm>
            <a:off x="9586879" y="536158"/>
            <a:ext cx="2173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Deschampsia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danthonioides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B78540-9724-469D-893A-3C26E544D6C8}"/>
              </a:ext>
            </a:extLst>
          </p:cNvPr>
          <p:cNvSpPr/>
          <p:nvPr/>
        </p:nvSpPr>
        <p:spPr>
          <a:xfrm>
            <a:off x="4019734" y="6296163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CEA84F-D9CF-43BD-BC03-0E35985E86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D234F6-85F9-4324-B36F-3DFD75C57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2" t="22708" r="16211" b="7500"/>
          <a:stretch/>
        </p:blipFill>
        <p:spPr>
          <a:xfrm>
            <a:off x="571501" y="223377"/>
            <a:ext cx="11387138" cy="64112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EFDEE7-9475-4124-BAF3-2FD851A2C26F}"/>
              </a:ext>
            </a:extLst>
          </p:cNvPr>
          <p:cNvSpPr/>
          <p:nvPr/>
        </p:nvSpPr>
        <p:spPr>
          <a:xfrm>
            <a:off x="4433887" y="1913275"/>
            <a:ext cx="33242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Now, this character may seem a bit subtle to you, but if I describe it, I hope you can see the difference. The ligule tip of </a:t>
            </a:r>
            <a:r>
              <a:rPr lang="en-US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Ventenata</a:t>
            </a:r>
            <a:r>
              <a:rPr lang="en-US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dubia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is lacerate (raggedly torn looking). The ligule tip of </a:t>
            </a:r>
            <a:r>
              <a:rPr lang="en-US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Deschampsia</a:t>
            </a:r>
            <a:r>
              <a:rPr lang="en-US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danthonioides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is acute or acuminate. When the plant matures and dries out, the ligule can break off and appear lacerate, but by that time you have flower characteristics.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AC39D0-25D8-4553-9425-3E3E0ECDC9CD}"/>
              </a:ext>
            </a:extLst>
          </p:cNvPr>
          <p:cNvSpPr/>
          <p:nvPr/>
        </p:nvSpPr>
        <p:spPr>
          <a:xfrm>
            <a:off x="3809583" y="6265290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01723D-5B86-4537-84A6-7A8CEE6646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BAD3F-0BF1-4B84-84DA-1AFC64109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7" t="23750" r="2969" b="7292"/>
          <a:stretch/>
        </p:blipFill>
        <p:spPr>
          <a:xfrm>
            <a:off x="0" y="457199"/>
            <a:ext cx="12677284" cy="5943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90C8D0-D9EC-4AC4-A1CB-9CED30C8ED0D}"/>
              </a:ext>
            </a:extLst>
          </p:cNvPr>
          <p:cNvSpPr/>
          <p:nvPr/>
        </p:nvSpPr>
        <p:spPr>
          <a:xfrm>
            <a:off x="4099299" y="2946400"/>
            <a:ext cx="3673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So, nodes are not particularly helpful.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EFEB33-C9C4-4401-8F07-8DA245D95802}"/>
              </a:ext>
            </a:extLst>
          </p:cNvPr>
          <p:cNvSpPr/>
          <p:nvPr/>
        </p:nvSpPr>
        <p:spPr>
          <a:xfrm>
            <a:off x="3667343" y="648866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8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4FB31AD-3B47-44E5-92B7-F67B84EFF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43" y="0"/>
            <a:ext cx="5486400" cy="6858000"/>
          </a:xfrm>
          <a:prstGeom prst="rect">
            <a:avLst/>
          </a:prstGeom>
        </p:spPr>
      </p:pic>
      <p:pic>
        <p:nvPicPr>
          <p:cNvPr id="7" name="Picture 6" descr="A picture containing drawing, water&#10;&#10;Description automatically generated">
            <a:extLst>
              <a:ext uri="{FF2B5EF4-FFF2-40B4-BE49-F238E27FC236}">
                <a16:creationId xmlns:a16="http://schemas.microsoft.com/office/drawing/2014/main" xmlns="" id="{5A24E6F7-7957-43DB-A206-DA762A77E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3" y="0"/>
            <a:ext cx="54864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955529-358C-4895-B61B-D5C1346F7ADB}"/>
              </a:ext>
            </a:extLst>
          </p:cNvPr>
          <p:cNvSpPr txBox="1"/>
          <p:nvPr/>
        </p:nvSpPr>
        <p:spPr>
          <a:xfrm>
            <a:off x="5267643" y="1650464"/>
            <a:ext cx="2865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Ventenata</a:t>
            </a:r>
            <a:r>
              <a:rPr lang="en-US" sz="2000" b="1" dirty="0"/>
              <a:t> </a:t>
            </a:r>
            <a:r>
              <a:rPr lang="en-US" sz="2000" b="1" dirty="0" err="1"/>
              <a:t>dubia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0DA92AA4-99AF-4BA0-93EC-A23D407F3F55}"/>
              </a:ext>
            </a:extLst>
          </p:cNvPr>
          <p:cNvSpPr/>
          <p:nvPr/>
        </p:nvSpPr>
        <p:spPr>
          <a:xfrm>
            <a:off x="3850463" y="-1245136"/>
            <a:ext cx="2245360" cy="28448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DE8B7991-6C40-4527-9032-2CC7EBC668EC}"/>
              </a:ext>
            </a:extLst>
          </p:cNvPr>
          <p:cNvSpPr/>
          <p:nvPr/>
        </p:nvSpPr>
        <p:spPr>
          <a:xfrm rot="10800000">
            <a:off x="5068905" y="5358864"/>
            <a:ext cx="2245360" cy="28448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0F7A77-80EE-4E6C-B10B-A46789FD3F07}"/>
              </a:ext>
            </a:extLst>
          </p:cNvPr>
          <p:cNvSpPr txBox="1"/>
          <p:nvPr/>
        </p:nvSpPr>
        <p:spPr>
          <a:xfrm>
            <a:off x="5267643" y="4656652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Deschampsia</a:t>
            </a:r>
            <a:r>
              <a:rPr lang="en-US" b="1" dirty="0"/>
              <a:t> </a:t>
            </a:r>
            <a:r>
              <a:rPr lang="en-US" b="1" dirty="0" err="1"/>
              <a:t>danthonioides</a:t>
            </a:r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9B5EA8CA-4A4F-41CD-A9A4-ADCA50716CAB}"/>
              </a:ext>
            </a:extLst>
          </p:cNvPr>
          <p:cNvSpPr/>
          <p:nvPr/>
        </p:nvSpPr>
        <p:spPr>
          <a:xfrm>
            <a:off x="4851083" y="2039352"/>
            <a:ext cx="2245360" cy="28448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EADFD2-7819-4E42-A002-6024F01B9BAF}"/>
              </a:ext>
            </a:extLst>
          </p:cNvPr>
          <p:cNvSpPr txBox="1"/>
          <p:nvPr/>
        </p:nvSpPr>
        <p:spPr>
          <a:xfrm>
            <a:off x="5212080" y="477520"/>
            <a:ext cx="264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Spikelets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38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hisk, kitchenware, bed, bird&#10;&#10;Description automatically generated">
            <a:extLst>
              <a:ext uri="{FF2B5EF4-FFF2-40B4-BE49-F238E27FC236}">
                <a16:creationId xmlns:a16="http://schemas.microsoft.com/office/drawing/2014/main" xmlns="" id="{09C2AAD2-9EE7-4CC0-A805-D57FFE73B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20" y="0"/>
            <a:ext cx="54864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D88975-83F4-4E05-B463-950B1517D20F}"/>
              </a:ext>
            </a:extLst>
          </p:cNvPr>
          <p:cNvSpPr txBox="1"/>
          <p:nvPr/>
        </p:nvSpPr>
        <p:spPr>
          <a:xfrm>
            <a:off x="5267643" y="1650464"/>
            <a:ext cx="2865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Ventenata</a:t>
            </a:r>
            <a:r>
              <a:rPr lang="en-US" sz="2000" b="1" dirty="0"/>
              <a:t> </a:t>
            </a:r>
            <a:r>
              <a:rPr lang="en-US" sz="2000" b="1" dirty="0" err="1"/>
              <a:t>dubia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3CA8D3BC-74A8-4633-85E7-F56A3ED06188}"/>
              </a:ext>
            </a:extLst>
          </p:cNvPr>
          <p:cNvSpPr/>
          <p:nvPr/>
        </p:nvSpPr>
        <p:spPr>
          <a:xfrm rot="10800000">
            <a:off x="5068905" y="5358864"/>
            <a:ext cx="2245360" cy="28448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368119-DDBC-469A-B5A5-907BAD874000}"/>
              </a:ext>
            </a:extLst>
          </p:cNvPr>
          <p:cNvSpPr txBox="1"/>
          <p:nvPr/>
        </p:nvSpPr>
        <p:spPr>
          <a:xfrm>
            <a:off x="5267643" y="4656652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Deschampsia</a:t>
            </a:r>
            <a:r>
              <a:rPr lang="en-US" b="1" dirty="0"/>
              <a:t> </a:t>
            </a:r>
            <a:r>
              <a:rPr lang="en-US" b="1" dirty="0" err="1"/>
              <a:t>danthonioides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xmlns="" id="{B982E40F-DEC8-4F14-820A-8CF9B24FCFE7}"/>
              </a:ext>
            </a:extLst>
          </p:cNvPr>
          <p:cNvSpPr/>
          <p:nvPr/>
        </p:nvSpPr>
        <p:spPr>
          <a:xfrm>
            <a:off x="4851083" y="2039352"/>
            <a:ext cx="2245360" cy="284480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6317696E-2FA2-49E9-9B59-717844286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69" y="-147320"/>
            <a:ext cx="54864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4D0D43-90B1-47A1-9494-492DBBA723EF}"/>
              </a:ext>
            </a:extLst>
          </p:cNvPr>
          <p:cNvSpPr txBox="1"/>
          <p:nvPr/>
        </p:nvSpPr>
        <p:spPr>
          <a:xfrm>
            <a:off x="4744720" y="477520"/>
            <a:ext cx="264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Glumes</a:t>
            </a:r>
          </a:p>
        </p:txBody>
      </p:sp>
    </p:spTree>
    <p:extLst>
      <p:ext uri="{BB962C8B-B14F-4D97-AF65-F5344CB8AC3E}">
        <p14:creationId xmlns:p14="http://schemas.microsoft.com/office/powerpoint/2010/main" val="325255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AF6A40-C06E-47A9-8A0A-D62B16BD3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3" t="26370" r="31834" b="14371"/>
          <a:stretch/>
        </p:blipFill>
        <p:spPr>
          <a:xfrm>
            <a:off x="3342640" y="-13367"/>
            <a:ext cx="5222240" cy="6871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64880" y="2311879"/>
            <a:ext cx="362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 and Digital art </a:t>
            </a:r>
          </a:p>
          <a:p>
            <a:r>
              <a:rPr lang="en-US" dirty="0" smtClean="0"/>
              <a:t>by Bethany Reed</a:t>
            </a:r>
          </a:p>
          <a:p>
            <a:r>
              <a:rPr lang="en-US" dirty="0" smtClean="0"/>
              <a:t>Malheur National Forest</a:t>
            </a:r>
            <a:endParaRPr lang="en-US" dirty="0"/>
          </a:p>
          <a:p>
            <a:r>
              <a:rPr lang="en-US" dirty="0"/>
              <a:t> 431 Patterson Bridge Road, John Day, OR 97845, 541.575.3000, www.fs.usda.gov/malheur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9DF97AE-B62E-40AE-B918-9FFC06A6D4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C7C29C-6D38-40F0-B7D1-92B64D46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t="23259" r="29750" b="11555"/>
          <a:stretch/>
        </p:blipFill>
        <p:spPr>
          <a:xfrm>
            <a:off x="495935" y="82779"/>
            <a:ext cx="10981690" cy="66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1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1E10F3-497F-4ABB-AFDE-CAE230C14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087E81-EE6E-4ECD-867F-3E19FEB76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7" t="17481" r="43349" b="10025"/>
          <a:stretch/>
        </p:blipFill>
        <p:spPr>
          <a:xfrm>
            <a:off x="3261360" y="-161755"/>
            <a:ext cx="5608320" cy="69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2669A-45E6-409C-A41B-94B4663D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7" t="20208" r="8945" b="5833"/>
          <a:stretch/>
        </p:blipFill>
        <p:spPr>
          <a:xfrm>
            <a:off x="308887" y="55560"/>
            <a:ext cx="11574225" cy="67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FC8449-7C9A-44F7-9E4E-39F30EB30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0" t="20208" r="10235" b="5833"/>
          <a:stretch/>
        </p:blipFill>
        <p:spPr>
          <a:xfrm>
            <a:off x="822960" y="220692"/>
            <a:ext cx="10700385" cy="64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5339F6-52B6-407D-A0B6-2FE2F97C54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4DA836-B249-43F9-9B3E-EA29E9A9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5" t="18542" r="28633" b="8542"/>
          <a:stretch/>
        </p:blipFill>
        <p:spPr>
          <a:xfrm>
            <a:off x="3718560" y="0"/>
            <a:ext cx="5428488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1D4079-A127-4243-A482-57249F39AA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560DD0-CD4E-4F5C-AD3C-8FA45F6A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8" t="19583" r="29101" b="7084"/>
          <a:stretch/>
        </p:blipFill>
        <p:spPr>
          <a:xfrm>
            <a:off x="3359944" y="-232946"/>
            <a:ext cx="5472112" cy="73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5AE0AA-075D-433D-AE06-F0471DA443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14BDE5-3AC4-4704-AC5C-3475FD88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5" t="26251" r="19023" b="6041"/>
          <a:stretch/>
        </p:blipFill>
        <p:spPr>
          <a:xfrm>
            <a:off x="694055" y="109975"/>
            <a:ext cx="10563193" cy="6196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F724C9-E57C-403E-8DCB-7439CC193310}"/>
              </a:ext>
            </a:extLst>
          </p:cNvPr>
          <p:cNvSpPr txBox="1"/>
          <p:nvPr/>
        </p:nvSpPr>
        <p:spPr>
          <a:xfrm>
            <a:off x="5069840" y="1381760"/>
            <a:ext cx="286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Ventenata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dubia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bg1"/>
                </a:solidFill>
              </a:rPr>
              <a:t>Deschampsia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danthonioides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xmlns="" id="{B7EED51E-83FB-4D64-B3A4-0B032B776006}"/>
              </a:ext>
            </a:extLst>
          </p:cNvPr>
          <p:cNvSpPr/>
          <p:nvPr/>
        </p:nvSpPr>
        <p:spPr>
          <a:xfrm>
            <a:off x="4643120" y="1767840"/>
            <a:ext cx="2245360" cy="28448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70D328DC-A3BB-48DD-9B41-4DD37E26C4D9}"/>
              </a:ext>
            </a:extLst>
          </p:cNvPr>
          <p:cNvSpPr/>
          <p:nvPr/>
        </p:nvSpPr>
        <p:spPr>
          <a:xfrm rot="10800000">
            <a:off x="5039360" y="3347331"/>
            <a:ext cx="2245360" cy="28448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4D1B1F-4543-4250-BA5C-7B222296420C}"/>
              </a:ext>
            </a:extLst>
          </p:cNvPr>
          <p:cNvSpPr/>
          <p:nvPr/>
        </p:nvSpPr>
        <p:spPr>
          <a:xfrm>
            <a:off x="3667343" y="648866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E897BC-F900-4E03-B808-50A587C799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EB0E99-D93A-4E3B-8C1C-C94D64104518}"/>
              </a:ext>
            </a:extLst>
          </p:cNvPr>
          <p:cNvGrpSpPr/>
          <p:nvPr/>
        </p:nvGrpSpPr>
        <p:grpSpPr>
          <a:xfrm>
            <a:off x="822960" y="0"/>
            <a:ext cx="10362786" cy="6389688"/>
            <a:chOff x="1205423" y="214313"/>
            <a:chExt cx="9224452" cy="5514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399EED9-99C3-4C99-A9A8-CD09D6713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10" t="24375" r="17031" b="5625"/>
            <a:stretch/>
          </p:blipFill>
          <p:spPr>
            <a:xfrm>
              <a:off x="1205423" y="214313"/>
              <a:ext cx="9224452" cy="5514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4FB50BB-2435-4883-92B3-BF8F736C7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50" t="31667" r="18906" b="9791"/>
            <a:stretch/>
          </p:blipFill>
          <p:spPr>
            <a:xfrm>
              <a:off x="8986837" y="1714500"/>
              <a:ext cx="1200150" cy="40147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FC3CF33-8A2D-445B-A40C-B4AC22A8F644}"/>
                </a:ext>
              </a:extLst>
            </p:cNvPr>
            <p:cNvSpPr/>
            <p:nvPr/>
          </p:nvSpPr>
          <p:spPr>
            <a:xfrm>
              <a:off x="8534400" y="5391150"/>
              <a:ext cx="889000" cy="3381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D75629-1E79-4C73-A9E2-0261CD1F927F}"/>
              </a:ext>
            </a:extLst>
          </p:cNvPr>
          <p:cNvSpPr/>
          <p:nvPr/>
        </p:nvSpPr>
        <p:spPr>
          <a:xfrm>
            <a:off x="3667343" y="648866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Cindy Roche and Robert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Korfhage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262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Ventenata dubia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Bethany - FS</dc:creator>
  <cp:lastModifiedBy>Bautista, Shawna -FS</cp:lastModifiedBy>
  <cp:revision>15</cp:revision>
  <dcterms:created xsi:type="dcterms:W3CDTF">2020-09-14T18:33:43Z</dcterms:created>
  <dcterms:modified xsi:type="dcterms:W3CDTF">2020-11-13T19:00:27Z</dcterms:modified>
</cp:coreProperties>
</file>